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71" r:id="rId3"/>
    <p:sldId id="270" r:id="rId4"/>
    <p:sldId id="272" r:id="rId5"/>
    <p:sldId id="269" r:id="rId6"/>
    <p:sldId id="257" r:id="rId7"/>
    <p:sldId id="263" r:id="rId8"/>
    <p:sldId id="264" r:id="rId9"/>
    <p:sldId id="276" r:id="rId10"/>
    <p:sldId id="267" r:id="rId11"/>
    <p:sldId id="258" r:id="rId12"/>
    <p:sldId id="261" r:id="rId13"/>
    <p:sldId id="278" r:id="rId14"/>
    <p:sldId id="274" r:id="rId15"/>
    <p:sldId id="275" r:id="rId16"/>
    <p:sldId id="260" r:id="rId17"/>
    <p:sldId id="268" r:id="rId18"/>
    <p:sldId id="280" r:id="rId19"/>
    <p:sldId id="279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808042C-7B50-EA61-AA46-C031C101AB10}" v="35" dt="2024-04-25T02:48:45.305"/>
    <p1510:client id="{1236AD0E-9E3A-9966-60DA-EF6CB7667BEA}" v="968" dt="2024-04-25T04:57:45.062"/>
    <p1510:client id="{5C079509-B60E-D341-E0A1-4EEDDBACFF9C}" v="481" dt="2024-04-25T08:29:41.563"/>
    <p1510:client id="{5F906FF4-7485-57EB-E785-68C3E8943377}" v="84" dt="2024-04-25T00:31:30.590"/>
    <p1510:client id="{A6FB4E98-1E80-25F4-EF87-1070EE4F8A68}" v="1227" dt="2024-04-25T05:43:57.261"/>
    <p1510:client id="{C50372D0-6423-E488-3153-E6F1549B25B4}" v="113" dt="2024-04-25T00:39:32.04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703"/>
  </p:normalViewPr>
  <p:slideViewPr>
    <p:cSldViewPr snapToGrid="0">
      <p:cViewPr varScale="1">
        <p:scale>
          <a:sx n="116" d="100"/>
          <a:sy n="116" d="100"/>
        </p:scale>
        <p:origin x="96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8/20/24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8934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8/20/24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7773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8/20/24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9817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8/20/24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1489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8/20/24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1199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8/20/24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0735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8/20/24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5785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8/20/24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7132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8/20/24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5137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8/20/24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7965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8/20/24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5351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8/20/24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4168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hyperlink" Target="https://youtu.be/JDWyKWyV84g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trailer with bicycles on it&#10;&#10;Description automatically generated">
            <a:extLst>
              <a:ext uri="{FF2B5EF4-FFF2-40B4-BE49-F238E27FC236}">
                <a16:creationId xmlns:a16="http://schemas.microsoft.com/office/drawing/2014/main" id="{6C9CD53D-D8BB-D609-7D25-B958C5E050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505" r="18126" b="584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B60270-8520-E93D-2939-662DE7050C3F}"/>
              </a:ext>
            </a:extLst>
          </p:cNvPr>
          <p:cNvSpPr txBox="1"/>
          <p:nvPr/>
        </p:nvSpPr>
        <p:spPr>
          <a:xfrm>
            <a:off x="477981" y="1122363"/>
            <a:ext cx="5433686" cy="3440994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>
                <a:latin typeface="Arial"/>
                <a:ea typeface="+mj-ea"/>
                <a:cs typeface="Arial"/>
              </a:rPr>
              <a:t>Optimizing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>
                <a:latin typeface="Arial"/>
                <a:ea typeface="+mj-ea"/>
                <a:cs typeface="Arial"/>
              </a:rPr>
              <a:t>Bike Redistribution for Urban Mobility in Vancouver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 vert="horz" lIns="91440" tIns="45720" rIns="91440" bIns="45720" rtlCol="0">
            <a:normAutofit/>
          </a:bodyPr>
          <a:lstStyle/>
          <a:p>
            <a:pPr algn="l"/>
            <a:r>
              <a:rPr lang="en-US" sz="2000" b="1"/>
              <a:t>Edie Cheng, Mengxu Pan, Jun Tan</a:t>
            </a:r>
            <a:endParaRPr lang="en-US" sz="2000"/>
          </a:p>
          <a:p>
            <a:pPr algn="l"/>
            <a:br>
              <a:rPr lang="en-US" sz="2000"/>
            </a:br>
            <a:endParaRPr lang="en-US" sz="20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53B021B3-DE93-4AB7-8A18-CF5F1CED8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1AF1B5-90B8-4111-9B52-7405283D48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56032"/>
            <a:ext cx="10506456" cy="1014984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b="1">
                <a:ea typeface="+mj-lt"/>
                <a:cs typeface="+mj-lt"/>
              </a:rPr>
              <a:t>Model Formulation</a:t>
            </a:r>
            <a:endParaRPr lang="en-US">
              <a:ea typeface="+mj-lt"/>
              <a:cs typeface="+mj-lt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1634502"/>
            <a:ext cx="10451592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1538176"/>
            <a:ext cx="1873457" cy="10981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19" name="Picture 18" descr="A red location pin&#10;&#10;Description automatically generated">
            <a:extLst>
              <a:ext uri="{FF2B5EF4-FFF2-40B4-BE49-F238E27FC236}">
                <a16:creationId xmlns:a16="http://schemas.microsoft.com/office/drawing/2014/main" id="{B96816B1-A323-823B-74C7-BFDF44BE18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246" y="2632610"/>
            <a:ext cx="1521808" cy="2091791"/>
          </a:xfrm>
          <a:prstGeom prst="rect">
            <a:avLst/>
          </a:prstGeom>
        </p:spPr>
      </p:pic>
      <p:pic>
        <p:nvPicPr>
          <p:cNvPr id="20" name="Picture 19" descr="A red van with white trim&#10;&#10;Description automatically generated">
            <a:extLst>
              <a:ext uri="{FF2B5EF4-FFF2-40B4-BE49-F238E27FC236}">
                <a16:creationId xmlns:a16="http://schemas.microsoft.com/office/drawing/2014/main" id="{E3635850-1F67-FE74-F815-604803CBB8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5426" y="2501957"/>
            <a:ext cx="3704299" cy="2353098"/>
          </a:xfrm>
          <a:prstGeom prst="rect">
            <a:avLst/>
          </a:prstGeom>
        </p:spPr>
      </p:pic>
      <p:pic>
        <p:nvPicPr>
          <p:cNvPr id="22" name="Picture 21" descr="A red and black bicycle&#10;&#10;Description automatically generated">
            <a:extLst>
              <a:ext uri="{FF2B5EF4-FFF2-40B4-BE49-F238E27FC236}">
                <a16:creationId xmlns:a16="http://schemas.microsoft.com/office/drawing/2014/main" id="{B83BCC21-2467-A5CD-821C-2EB5EAE6F0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6372" y="2758120"/>
            <a:ext cx="2656211" cy="1699159"/>
          </a:xfrm>
          <a:prstGeom prst="rect">
            <a:avLst/>
          </a:prstGeom>
        </p:spPr>
      </p:pic>
      <p:pic>
        <p:nvPicPr>
          <p:cNvPr id="23" name="Picture 22" descr="A map pointers and a path&#10;&#10;Description automatically generated">
            <a:extLst>
              <a:ext uri="{FF2B5EF4-FFF2-40B4-BE49-F238E27FC236}">
                <a16:creationId xmlns:a16="http://schemas.microsoft.com/office/drawing/2014/main" id="{C1F41486-517A-06DC-FD59-09F8D9D9C7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8765" y="2204153"/>
            <a:ext cx="2893746" cy="2645254"/>
          </a:xfrm>
          <a:prstGeom prst="rect">
            <a:avLst/>
          </a:prstGeom>
        </p:spPr>
      </p:pic>
      <p:pic>
        <p:nvPicPr>
          <p:cNvPr id="4" name="Content Placeholder 3" descr="A white text on a white background&#10;&#10;Description automatically generated">
            <a:extLst>
              <a:ext uri="{FF2B5EF4-FFF2-40B4-BE49-F238E27FC236}">
                <a16:creationId xmlns:a16="http://schemas.microsoft.com/office/drawing/2014/main" id="{2A0B7684-7208-182F-A157-85472784FE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6"/>
          <a:srcRect t="35273" r="91661" b="52364"/>
          <a:stretch/>
        </p:blipFill>
        <p:spPr>
          <a:xfrm>
            <a:off x="1053988" y="5355924"/>
            <a:ext cx="876878" cy="458757"/>
          </a:xfrm>
        </p:spPr>
      </p:pic>
      <p:pic>
        <p:nvPicPr>
          <p:cNvPr id="6" name="Content Placeholder 3" descr="A white text on a white background&#10;&#10;Description automatically generated">
            <a:extLst>
              <a:ext uri="{FF2B5EF4-FFF2-40B4-BE49-F238E27FC236}">
                <a16:creationId xmlns:a16="http://schemas.microsoft.com/office/drawing/2014/main" id="{93B57672-5661-87BE-E561-703BDCB2DE9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9670" t="35091" r="65897" b="53256"/>
          <a:stretch/>
        </p:blipFill>
        <p:spPr>
          <a:xfrm>
            <a:off x="-30682" y="5879209"/>
            <a:ext cx="2569286" cy="432394"/>
          </a:xfrm>
          <a:prstGeom prst="rect">
            <a:avLst/>
          </a:prstGeom>
        </p:spPr>
      </p:pic>
      <p:pic>
        <p:nvPicPr>
          <p:cNvPr id="27" name="Content Placeholder 3" descr="A white text on a white background&#10;&#10;Description automatically generated">
            <a:extLst>
              <a:ext uri="{FF2B5EF4-FFF2-40B4-BE49-F238E27FC236}">
                <a16:creationId xmlns:a16="http://schemas.microsoft.com/office/drawing/2014/main" id="{C888037C-89D9-88D5-DB80-22C1A799606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-128" t="44909" r="91795" b="39818"/>
          <a:stretch/>
        </p:blipFill>
        <p:spPr>
          <a:xfrm>
            <a:off x="3870016" y="5353227"/>
            <a:ext cx="876300" cy="565708"/>
          </a:xfrm>
          <a:prstGeom prst="rect">
            <a:avLst/>
          </a:prstGeom>
        </p:spPr>
      </p:pic>
      <p:pic>
        <p:nvPicPr>
          <p:cNvPr id="28" name="Content Placeholder 3" descr="A white text on a white background&#10;&#10;Description automatically generated">
            <a:extLst>
              <a:ext uri="{FF2B5EF4-FFF2-40B4-BE49-F238E27FC236}">
                <a16:creationId xmlns:a16="http://schemas.microsoft.com/office/drawing/2014/main" id="{8E97CEFE-E4F7-479E-E587-BA874E93941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13" t="59273" r="91020" b="25636"/>
          <a:stretch/>
        </p:blipFill>
        <p:spPr>
          <a:xfrm>
            <a:off x="6992192" y="5354575"/>
            <a:ext cx="889781" cy="557622"/>
          </a:xfrm>
          <a:prstGeom prst="rect">
            <a:avLst/>
          </a:prstGeom>
        </p:spPr>
      </p:pic>
      <p:pic>
        <p:nvPicPr>
          <p:cNvPr id="29" name="Content Placeholder 3" descr="A white text on a white background&#10;&#10;Description automatically generated">
            <a:extLst>
              <a:ext uri="{FF2B5EF4-FFF2-40B4-BE49-F238E27FC236}">
                <a16:creationId xmlns:a16="http://schemas.microsoft.com/office/drawing/2014/main" id="{5C001D3E-1FBD-C999-250E-BB7FBCA52AD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-385" t="81851" r="92051" b="5808"/>
          <a:stretch/>
        </p:blipFill>
        <p:spPr>
          <a:xfrm>
            <a:off x="10060421" y="5353225"/>
            <a:ext cx="876878" cy="458757"/>
          </a:xfrm>
          <a:prstGeom prst="rect">
            <a:avLst/>
          </a:prstGeom>
        </p:spPr>
      </p:pic>
      <p:pic>
        <p:nvPicPr>
          <p:cNvPr id="30" name="Content Placeholder 3" descr="A white text on a white background&#10;&#10;Description automatically generated">
            <a:extLst>
              <a:ext uri="{FF2B5EF4-FFF2-40B4-BE49-F238E27FC236}">
                <a16:creationId xmlns:a16="http://schemas.microsoft.com/office/drawing/2014/main" id="{A8190AAE-DED5-FD23-B16F-8B08FD66968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9622" t="45395" r="61193" b="43091"/>
          <a:stretch/>
        </p:blipFill>
        <p:spPr>
          <a:xfrm>
            <a:off x="2700379" y="5881401"/>
            <a:ext cx="3069028" cy="427229"/>
          </a:xfrm>
          <a:prstGeom prst="rect">
            <a:avLst/>
          </a:prstGeom>
        </p:spPr>
      </p:pic>
      <p:pic>
        <p:nvPicPr>
          <p:cNvPr id="31" name="Content Placeholder 3" descr="A white text on a white background&#10;&#10;Description automatically generated">
            <a:extLst>
              <a:ext uri="{FF2B5EF4-FFF2-40B4-BE49-F238E27FC236}">
                <a16:creationId xmlns:a16="http://schemas.microsoft.com/office/drawing/2014/main" id="{B016424D-590C-0175-D72D-1E232EFED5B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8358" t="45636" r="34349" b="39636"/>
          <a:stretch/>
        </p:blipFill>
        <p:spPr>
          <a:xfrm>
            <a:off x="2788042" y="6211656"/>
            <a:ext cx="2870193" cy="546401"/>
          </a:xfrm>
          <a:prstGeom prst="rect">
            <a:avLst/>
          </a:prstGeom>
        </p:spPr>
      </p:pic>
      <p:pic>
        <p:nvPicPr>
          <p:cNvPr id="33" name="Content Placeholder 3" descr="A white text on a white background&#10;&#10;Description automatically generated">
            <a:extLst>
              <a:ext uri="{FF2B5EF4-FFF2-40B4-BE49-F238E27FC236}">
                <a16:creationId xmlns:a16="http://schemas.microsoft.com/office/drawing/2014/main" id="{AE5AE853-1DD1-1DFA-ADE8-CC78E0B7C8B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210" t="83091" r="65426" b="2182"/>
          <a:stretch/>
        </p:blipFill>
        <p:spPr>
          <a:xfrm>
            <a:off x="9410022" y="5962911"/>
            <a:ext cx="2767534" cy="54232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CE914E5-71BD-1FCC-BD74-1EFE6EE87DAE}"/>
              </a:ext>
            </a:extLst>
          </p:cNvPr>
          <p:cNvSpPr txBox="1"/>
          <p:nvPr/>
        </p:nvSpPr>
        <p:spPr>
          <a:xfrm>
            <a:off x="6089008" y="5914238"/>
            <a:ext cx="3306660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/>
              <a:t>the workload for the van at station </a:t>
            </a:r>
            <a:r>
              <a:rPr lang="en-US" sz="2000" err="1"/>
              <a:t>i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38029740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black and white text on a white background&#10;&#10;Description automatically generated">
            <a:extLst>
              <a:ext uri="{FF2B5EF4-FFF2-40B4-BE49-F238E27FC236}">
                <a16:creationId xmlns:a16="http://schemas.microsoft.com/office/drawing/2014/main" id="{9094677A-F154-4988-6C9C-AFFF578239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9354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white paper with black text&#10;&#10;Description automatically generated">
            <a:extLst>
              <a:ext uri="{FF2B5EF4-FFF2-40B4-BE49-F238E27FC236}">
                <a16:creationId xmlns:a16="http://schemas.microsoft.com/office/drawing/2014/main" id="{554989FF-ECE8-582C-C94F-CE453D9C21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3142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8BBE35-5151-1A74-BDFF-BA3803525F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imes New Roman"/>
                <a:cs typeface="Times New Roman"/>
              </a:rPr>
              <a:t>Explanation on Constraint(9)</a:t>
            </a:r>
          </a:p>
        </p:txBody>
      </p:sp>
      <p:pic>
        <p:nvPicPr>
          <p:cNvPr id="4" name="Content Placeholder 3" descr="A map of a city&#10;&#10;Description automatically generated">
            <a:extLst>
              <a:ext uri="{FF2B5EF4-FFF2-40B4-BE49-F238E27FC236}">
                <a16:creationId xmlns:a16="http://schemas.microsoft.com/office/drawing/2014/main" id="{FA055226-78A2-77C6-F08D-CBA16BFDF3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23919" y="1689908"/>
            <a:ext cx="5229225" cy="3895725"/>
          </a:xfr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BBC5E6C-DBA1-8443-BA4C-7F67A7431037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>
              <a:latin typeface="Times New Roman"/>
              <a:cs typeface="Times New Roman"/>
            </a:endParaRPr>
          </a:p>
          <a:p>
            <a:r>
              <a:rPr lang="en-US" sz="2400">
                <a:latin typeface="Times New Roman"/>
                <a:ea typeface="+mn-lt"/>
                <a:cs typeface="Times New Roman"/>
              </a:rPr>
              <a:t>q</a:t>
            </a:r>
            <a:r>
              <a:rPr lang="en-US" sz="2400">
                <a:latin typeface="Times New Roman"/>
                <a:cs typeface="Times New Roman"/>
              </a:rPr>
              <a:t>[j] &gt;= q(</a:t>
            </a:r>
            <a:r>
              <a:rPr lang="en-US" sz="2400" err="1">
                <a:latin typeface="Times New Roman"/>
                <a:cs typeface="Times New Roman"/>
              </a:rPr>
              <a:t>i</a:t>
            </a:r>
            <a:r>
              <a:rPr lang="en-US" sz="2400">
                <a:latin typeface="Times New Roman"/>
                <a:cs typeface="Times New Roman"/>
              </a:rPr>
              <a:t>) + 1 – M(1-X[</a:t>
            </a:r>
            <a:r>
              <a:rPr lang="en-US" sz="2400" err="1">
                <a:latin typeface="Times New Roman"/>
                <a:cs typeface="Times New Roman"/>
              </a:rPr>
              <a:t>i</a:t>
            </a:r>
            <a:r>
              <a:rPr lang="en-US" sz="2400">
                <a:latin typeface="Times New Roman"/>
                <a:cs typeface="Times New Roman"/>
              </a:rPr>
              <a:t>, j]),  j != 1 </a:t>
            </a:r>
            <a:endParaRPr lang="en-US" sz="1600" i="1">
              <a:ea typeface="+mn-lt"/>
              <a:cs typeface="+mn-lt"/>
            </a:endParaRPr>
          </a:p>
          <a:p>
            <a:endParaRPr lang="en-US" sz="2400">
              <a:latin typeface="Times New Roman"/>
              <a:cs typeface="Times New Roman"/>
            </a:endParaRPr>
          </a:p>
          <a:p>
            <a:r>
              <a:rPr lang="en-US" sz="2400">
                <a:latin typeface="Times New Roman"/>
                <a:cs typeface="Times New Roman"/>
              </a:rPr>
              <a:t>Constraints (1) - (8) do not rule out</a:t>
            </a:r>
            <a:endParaRPr lang="en-US"/>
          </a:p>
          <a:p>
            <a:pPr marL="0" indent="0">
              <a:buNone/>
            </a:pPr>
            <a:r>
              <a:rPr lang="en-US" sz="2400">
                <a:latin typeface="Times New Roman"/>
                <a:cs typeface="Times New Roman"/>
              </a:rPr>
              <a:t>   multiple cycles.</a:t>
            </a:r>
            <a:endParaRPr lang="en-US"/>
          </a:p>
          <a:p>
            <a:pPr marL="0" indent="0">
              <a:buNone/>
            </a:pPr>
            <a:endParaRPr lang="en-US" sz="2400">
              <a:latin typeface="Times New Roman"/>
              <a:cs typeface="Times New Roman"/>
            </a:endParaRPr>
          </a:p>
          <a:p>
            <a:r>
              <a:rPr lang="en-US" sz="2400">
                <a:latin typeface="Times New Roman"/>
                <a:cs typeface="Times New Roman"/>
              </a:rPr>
              <a:t>q(j) &gt; q(</a:t>
            </a:r>
            <a:r>
              <a:rPr lang="en-US" sz="2400" err="1">
                <a:latin typeface="Times New Roman"/>
                <a:cs typeface="Times New Roman"/>
              </a:rPr>
              <a:t>i</a:t>
            </a:r>
            <a:r>
              <a:rPr lang="en-US" sz="2400">
                <a:latin typeface="Times New Roman"/>
                <a:cs typeface="Times New Roman"/>
              </a:rPr>
              <a:t>)  if X[</a:t>
            </a:r>
            <a:r>
              <a:rPr lang="en-US" sz="2400" err="1">
                <a:latin typeface="Times New Roman"/>
                <a:cs typeface="Times New Roman"/>
              </a:rPr>
              <a:t>i</a:t>
            </a:r>
            <a:r>
              <a:rPr lang="en-US" sz="2400">
                <a:latin typeface="Times New Roman"/>
                <a:cs typeface="Times New Roman"/>
              </a:rPr>
              <a:t>, j] = 1</a:t>
            </a:r>
          </a:p>
          <a:p>
            <a:endParaRPr lang="en-US" sz="2400">
              <a:latin typeface="Times New Roman"/>
              <a:cs typeface="Times New Roman"/>
            </a:endParaRPr>
          </a:p>
          <a:p>
            <a:r>
              <a:rPr lang="en-US" sz="2400">
                <a:latin typeface="Times New Roman"/>
                <a:cs typeface="Times New Roman"/>
              </a:rPr>
              <a:t>Can not generate a cycle without station 0</a:t>
            </a:r>
          </a:p>
          <a:p>
            <a:pPr marL="0" indent="0">
              <a:buNone/>
            </a:pPr>
            <a:endParaRPr lang="en-US" sz="2400">
              <a:latin typeface="Times New Roman"/>
              <a:cs typeface="Times New Roman"/>
            </a:endParaRPr>
          </a:p>
          <a:p>
            <a:pPr marL="0" indent="0">
              <a:buNone/>
            </a:pPr>
            <a:endParaRPr lang="en-US" sz="2400">
              <a:latin typeface="Times New Roman"/>
              <a:cs typeface="Times New Roman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>
                <a:latin typeface="Times New Roman"/>
                <a:cs typeface="Times New Roman"/>
              </a:rPr>
              <a:t>    </a:t>
            </a:r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2063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2DCCC7-6E92-C41F-351B-5068B17175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Numerical Analysis</a:t>
            </a:r>
          </a:p>
        </p:txBody>
      </p:sp>
      <p:pic>
        <p:nvPicPr>
          <p:cNvPr id="29" name="Content Placeholder 28" descr="A screen shot of a graph&#10;&#10;Description automatically generated">
            <a:extLst>
              <a:ext uri="{FF2B5EF4-FFF2-40B4-BE49-F238E27FC236}">
                <a16:creationId xmlns:a16="http://schemas.microsoft.com/office/drawing/2014/main" id="{B334BE0B-225C-F255-BB47-234E09995C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9200" y="1692799"/>
            <a:ext cx="5801784" cy="4351338"/>
          </a:xfr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3E24F88-32B3-655F-A12A-E2907E373FEF}"/>
              </a:ext>
            </a:extLst>
          </p:cNvPr>
          <p:cNvSpPr txBox="1">
            <a:spLocks/>
          </p:cNvSpPr>
          <p:nvPr/>
        </p:nvSpPr>
        <p:spPr>
          <a:xfrm>
            <a:off x="6780402" y="2161185"/>
            <a:ext cx="5412298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Our model can determine the optimal number of bikes for the van's initial load.</a:t>
            </a:r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0146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ED95C-75EF-A73D-D4D9-34CEC50ED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Numerical Analysis</a:t>
            </a:r>
            <a:endParaRPr lang="en-US"/>
          </a:p>
        </p:txBody>
      </p:sp>
      <p:pic>
        <p:nvPicPr>
          <p:cNvPr id="4" name="Content Placeholder 3" descr="A graph with blue lines and green lines&#10;&#10;Description automatically generated">
            <a:extLst>
              <a:ext uri="{FF2B5EF4-FFF2-40B4-BE49-F238E27FC236}">
                <a16:creationId xmlns:a16="http://schemas.microsoft.com/office/drawing/2014/main" id="{6BAED6EC-4CCC-B9CB-D89E-2FD8BB500D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0896" y="1825625"/>
            <a:ext cx="5282888" cy="3977958"/>
          </a:xfr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FCD5B5F-5585-4762-B48C-1E5F6CD54FEE}"/>
              </a:ext>
            </a:extLst>
          </p:cNvPr>
          <p:cNvSpPr txBox="1">
            <a:spLocks/>
          </p:cNvSpPr>
          <p:nvPr/>
        </p:nvSpPr>
        <p:spPr>
          <a:xfrm>
            <a:off x="6444842" y="1825625"/>
            <a:ext cx="5412298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We calculated the TSP distance of all visited stations on each day for comparison.</a:t>
            </a:r>
          </a:p>
          <a:p>
            <a:endParaRPr lang="en-US"/>
          </a:p>
          <a:p>
            <a:r>
              <a:rPr lang="en-US"/>
              <a:t>28 out of 29 days in February, our repositioning route's distance matches the possible shortest distance.</a:t>
            </a:r>
          </a:p>
        </p:txBody>
      </p:sp>
    </p:spTree>
    <p:extLst>
      <p:ext uri="{BB962C8B-B14F-4D97-AF65-F5344CB8AC3E}">
        <p14:creationId xmlns:p14="http://schemas.microsoft.com/office/powerpoint/2010/main" val="22394571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A0D946-CD22-430E-5158-40FDFF23E0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815" y="239290"/>
            <a:ext cx="11200700" cy="1325563"/>
          </a:xfrm>
        </p:spPr>
        <p:txBody>
          <a:bodyPr>
            <a:normAutofit/>
          </a:bodyPr>
          <a:lstStyle/>
          <a:p>
            <a:r>
              <a:rPr lang="en-US" sz="3200" b="1">
                <a:latin typeface="Times New Roman"/>
                <a:cs typeface="Times New Roman"/>
              </a:rPr>
              <a:t>Comparative Analysis of Repositioning Routes and TSP Routes</a:t>
            </a:r>
            <a:endParaRPr lang="en-US" sz="3200">
              <a:latin typeface="Times New Roman"/>
              <a:cs typeface="Times New Roman"/>
            </a:endParaRPr>
          </a:p>
        </p:txBody>
      </p:sp>
      <p:pic>
        <p:nvPicPr>
          <p:cNvPr id="7" name="Content Placeholder 6" descr="A map with red points and blue arrows&#10;&#10;Description automatically generated">
            <a:extLst>
              <a:ext uri="{FF2B5EF4-FFF2-40B4-BE49-F238E27FC236}">
                <a16:creationId xmlns:a16="http://schemas.microsoft.com/office/drawing/2014/main" id="{77162C4F-54F6-870F-F32B-F669696CBC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52093" y="1845341"/>
            <a:ext cx="4531995" cy="3333750"/>
          </a:xfrm>
        </p:spPr>
      </p:pic>
      <p:pic>
        <p:nvPicPr>
          <p:cNvPr id="8" name="Picture 7" descr="A map of a city&#10;&#10;Description automatically generated">
            <a:extLst>
              <a:ext uri="{FF2B5EF4-FFF2-40B4-BE49-F238E27FC236}">
                <a16:creationId xmlns:a16="http://schemas.microsoft.com/office/drawing/2014/main" id="{CEED9697-431D-61AA-B7CD-1A5C835107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45945"/>
            <a:ext cx="4503420" cy="33337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1F664D0-7160-5026-B0CE-4FEBD94D9E7C}"/>
              </a:ext>
            </a:extLst>
          </p:cNvPr>
          <p:cNvSpPr txBox="1"/>
          <p:nvPr/>
        </p:nvSpPr>
        <p:spPr>
          <a:xfrm>
            <a:off x="1515611" y="5325611"/>
            <a:ext cx="9370502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b="1">
                <a:latin typeface="Times New Roman"/>
                <a:cs typeface="Times New Roman"/>
              </a:rPr>
              <a:t>                      ILP (11.2km)                                                                                                    TSP(10.8km)</a:t>
            </a:r>
            <a:endParaRPr lang="en-US">
              <a:latin typeface="Aptos" panose="02110004020202020204"/>
              <a:cs typeface="Times New Roman"/>
            </a:endParaRP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85240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B4182106-81E2-FBE0-DFFB-E2F4D44E3F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8481" y="1815950"/>
            <a:ext cx="5943600" cy="1828800"/>
          </a:xfr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8FE2B6C1-7432-6FEF-2B90-570C185BA9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481" y="3798922"/>
            <a:ext cx="5943600" cy="1838325"/>
          </a:xfrm>
          <a:prstGeom prst="rect">
            <a:avLst/>
          </a:prstGeom>
        </p:spPr>
      </p:pic>
      <p:pic>
        <p:nvPicPr>
          <p:cNvPr id="3" name="Picture 2" descr="A number of bikes on a white background&#10;&#10;Description automatically generated">
            <a:extLst>
              <a:ext uri="{FF2B5EF4-FFF2-40B4-BE49-F238E27FC236}">
                <a16:creationId xmlns:a16="http://schemas.microsoft.com/office/drawing/2014/main" id="{478B9EA7-B51C-EFDB-7BF3-604C2FDF90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3820" y="2137024"/>
            <a:ext cx="4873022" cy="3024779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BF73A0E-EC12-02AA-33AB-CB8C08586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815" y="239290"/>
            <a:ext cx="11200700" cy="1325563"/>
          </a:xfrm>
        </p:spPr>
        <p:txBody>
          <a:bodyPr>
            <a:normAutofit/>
          </a:bodyPr>
          <a:lstStyle/>
          <a:p>
            <a:r>
              <a:rPr lang="en-US" sz="3200" b="1">
                <a:latin typeface="Times New Roman"/>
                <a:cs typeface="Times New Roman"/>
              </a:rPr>
              <a:t>Comparative Analysis of Repositioning Routes and TSP Routes</a:t>
            </a:r>
            <a:endParaRPr lang="en-US" sz="3200">
              <a:latin typeface="Times New Roman"/>
              <a:cs typeface="Times New Roman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A5E1AA2-0B2B-6CBA-6D52-91032596BF20}"/>
              </a:ext>
            </a:extLst>
          </p:cNvPr>
          <p:cNvSpPr txBox="1"/>
          <p:nvPr/>
        </p:nvSpPr>
        <p:spPr>
          <a:xfrm>
            <a:off x="845889" y="5872294"/>
            <a:ext cx="512427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Testing repositioning on the TSP route on 13th Feb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78ED3D-DB65-FA86-B43E-80835AE78E7C}"/>
              </a:ext>
            </a:extLst>
          </p:cNvPr>
          <p:cNvSpPr txBox="1"/>
          <p:nvPr/>
        </p:nvSpPr>
        <p:spPr>
          <a:xfrm>
            <a:off x="6634292" y="5872294"/>
            <a:ext cx="559965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Testing repositioning on the model's route on 13th Feb</a:t>
            </a:r>
          </a:p>
        </p:txBody>
      </p:sp>
    </p:spTree>
    <p:extLst>
      <p:ext uri="{BB962C8B-B14F-4D97-AF65-F5344CB8AC3E}">
        <p14:creationId xmlns:p14="http://schemas.microsoft.com/office/powerpoint/2010/main" val="8329277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302AAD-58BD-3CE8-89B2-FAC60B156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45530"/>
            <a:ext cx="11018520" cy="1434415"/>
          </a:xfrm>
        </p:spPr>
        <p:txBody>
          <a:bodyPr anchor="b">
            <a:normAutofit/>
          </a:bodyPr>
          <a:lstStyle/>
          <a:p>
            <a:r>
              <a:rPr lang="en-US" sz="4600">
                <a:latin typeface="Times New Roman"/>
                <a:cs typeface="Times New Roman"/>
              </a:rPr>
              <a:t>Future works and Discussion- A Multiple-Vans Model </a:t>
            </a:r>
          </a:p>
        </p:txBody>
      </p:sp>
      <p:sp>
        <p:nvSpPr>
          <p:cNvPr id="25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AC525D9-054A-99A5-7A9E-009D898B7B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493" y="2071316"/>
            <a:ext cx="6713552" cy="411917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200">
                <a:latin typeface="Times New Roman"/>
                <a:cs typeface="Times New Roman"/>
              </a:rPr>
              <a:t>X[</a:t>
            </a:r>
            <a:r>
              <a:rPr lang="en-US" sz="2200" err="1">
                <a:latin typeface="Times New Roman"/>
                <a:cs typeface="Times New Roman"/>
              </a:rPr>
              <a:t>i</a:t>
            </a:r>
            <a:r>
              <a:rPr lang="en-US" sz="2200">
                <a:latin typeface="Times New Roman"/>
                <a:cs typeface="Times New Roman"/>
              </a:rPr>
              <a:t>, j, v], c[</a:t>
            </a:r>
            <a:r>
              <a:rPr lang="en-US" sz="2200" err="1">
                <a:latin typeface="Times New Roman"/>
                <a:cs typeface="Times New Roman"/>
              </a:rPr>
              <a:t>i</a:t>
            </a:r>
            <a:r>
              <a:rPr lang="en-US" sz="2200">
                <a:latin typeface="Times New Roman"/>
                <a:cs typeface="Times New Roman"/>
              </a:rPr>
              <a:t>, v], q[</a:t>
            </a:r>
            <a:r>
              <a:rPr lang="en-US" sz="2200" err="1">
                <a:latin typeface="Times New Roman"/>
                <a:cs typeface="Times New Roman"/>
              </a:rPr>
              <a:t>i</a:t>
            </a:r>
            <a:r>
              <a:rPr lang="en-US" sz="2200">
                <a:latin typeface="Times New Roman"/>
                <a:cs typeface="Times New Roman"/>
              </a:rPr>
              <a:t>, v]</a:t>
            </a:r>
          </a:p>
          <a:p>
            <a:endParaRPr lang="en-US" sz="2200"/>
          </a:p>
          <a:p>
            <a:r>
              <a:rPr lang="en-US" sz="2200">
                <a:latin typeface="Times New Roman"/>
                <a:cs typeface="Times New Roman"/>
              </a:rPr>
              <a:t>Computation Difficulty</a:t>
            </a:r>
          </a:p>
          <a:p>
            <a:endParaRPr lang="en-US" sz="2200"/>
          </a:p>
          <a:p>
            <a:r>
              <a:rPr lang="en-US" sz="2200">
                <a:latin typeface="Times New Roman"/>
                <a:cs typeface="Times New Roman"/>
              </a:rPr>
              <a:t>Explore new objective functions</a:t>
            </a:r>
          </a:p>
          <a:p>
            <a:endParaRPr lang="en-US" sz="2200"/>
          </a:p>
        </p:txBody>
      </p:sp>
      <p:pic>
        <p:nvPicPr>
          <p:cNvPr id="4" name="Picture 3" descr="A map with numbers and points&#10;&#10;Description automatically generated">
            <a:extLst>
              <a:ext uri="{FF2B5EF4-FFF2-40B4-BE49-F238E27FC236}">
                <a16:creationId xmlns:a16="http://schemas.microsoft.com/office/drawing/2014/main" id="{2B065D23-0839-637C-F59C-466E618A52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436" r="15374" b="3"/>
          <a:stretch/>
        </p:blipFill>
        <p:spPr>
          <a:xfrm>
            <a:off x="6235548" y="2073004"/>
            <a:ext cx="3941064" cy="4096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3350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74F885-7171-EB31-024E-7FEBAB43734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Q&amp;A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E26D12-A13F-4B32-E39A-F02D4286987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8296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53B021B3-DE93-4AB7-8A18-CF5F1CED8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1AF1B5-90B8-4111-9B52-7405283D48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56032"/>
            <a:ext cx="10506456" cy="1014984"/>
          </a:xfrm>
        </p:spPr>
        <p:txBody>
          <a:bodyPr anchor="b">
            <a:normAutofit/>
          </a:bodyPr>
          <a:lstStyle/>
          <a:p>
            <a:r>
              <a:rPr lang="en-US" b="1">
                <a:ea typeface="+mj-lt"/>
                <a:cs typeface="+mj-lt"/>
              </a:rPr>
              <a:t>Our problem</a:t>
            </a:r>
            <a:endParaRPr lang="en-US">
              <a:ea typeface="+mj-lt"/>
              <a:cs typeface="+mj-lt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1634502"/>
            <a:ext cx="10451592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1538176"/>
            <a:ext cx="1873457" cy="109814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4" name="Picture 3" descr="A person loading a trailer with bicycles&#10;&#10;Description automatically generated">
            <a:extLst>
              <a:ext uri="{FF2B5EF4-FFF2-40B4-BE49-F238E27FC236}">
                <a16:creationId xmlns:a16="http://schemas.microsoft.com/office/drawing/2014/main" id="{726B4E77-5549-45DD-CE59-93BFB40BB8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1343" y="1745225"/>
            <a:ext cx="7619187" cy="5071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7261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53B021B3-DE93-4AB7-8A18-CF5F1CED8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1AF1B5-90B8-4111-9B52-7405283D48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56032"/>
            <a:ext cx="10506456" cy="1014984"/>
          </a:xfrm>
        </p:spPr>
        <p:txBody>
          <a:bodyPr anchor="b">
            <a:normAutofit/>
          </a:bodyPr>
          <a:lstStyle/>
          <a:p>
            <a:r>
              <a:rPr lang="en-US" b="1">
                <a:ea typeface="+mj-lt"/>
                <a:cs typeface="+mj-lt"/>
              </a:rPr>
              <a:t>Our Goal:</a:t>
            </a:r>
            <a:endParaRPr lang="en-US">
              <a:ea typeface="+mj-lt"/>
              <a:cs typeface="+mj-lt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1634502"/>
            <a:ext cx="10451592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1538176"/>
            <a:ext cx="1873457" cy="109814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7" name="Picture 6" descr="A network of lines and dots&#10;&#10;Description automatically generated">
            <a:extLst>
              <a:ext uri="{FF2B5EF4-FFF2-40B4-BE49-F238E27FC236}">
                <a16:creationId xmlns:a16="http://schemas.microsoft.com/office/drawing/2014/main" id="{37BA5DF0-4BAA-E18B-5C3A-03CEF8BDAF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21" y="2423606"/>
            <a:ext cx="3805702" cy="290091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D913446-7C88-FC54-D720-64FC0E31CE0D}"/>
              </a:ext>
            </a:extLst>
          </p:cNvPr>
          <p:cNvSpPr txBox="1"/>
          <p:nvPr/>
        </p:nvSpPr>
        <p:spPr>
          <a:xfrm>
            <a:off x="3895228" y="2325775"/>
            <a:ext cx="9411808" cy="375487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868680">
              <a:spcAft>
                <a:spcPts val="600"/>
              </a:spcAft>
            </a:pPr>
            <a:r>
              <a:rPr lang="en-US" sz="5700">
                <a:solidFill>
                  <a:srgbClr val="105792"/>
                </a:solidFill>
                <a:latin typeface="Arial"/>
                <a:cs typeface="Arial"/>
              </a:rPr>
              <a:t>Find the </a:t>
            </a:r>
            <a:r>
              <a:rPr lang="en-US" sz="5700" b="1">
                <a:solidFill>
                  <a:srgbClr val="FF0000"/>
                </a:solidFill>
                <a:latin typeface="Arial"/>
                <a:cs typeface="Arial"/>
              </a:rPr>
              <a:t>shortest</a:t>
            </a:r>
            <a:r>
              <a:rPr lang="en-US" sz="5700">
                <a:solidFill>
                  <a:srgbClr val="105792"/>
                </a:solidFill>
                <a:latin typeface="Arial"/>
                <a:cs typeface="Arial"/>
              </a:rPr>
              <a:t> way to redistribution the bikes</a:t>
            </a:r>
          </a:p>
          <a:p>
            <a:pPr defTabSz="868680">
              <a:spcAft>
                <a:spcPts val="600"/>
              </a:spcAft>
            </a:pPr>
            <a:r>
              <a:rPr lang="en-US" sz="5700">
                <a:solidFill>
                  <a:srgbClr val="105792"/>
                </a:solidFill>
                <a:latin typeface="Arial"/>
                <a:cs typeface="Arial"/>
              </a:rPr>
              <a:t>under the </a:t>
            </a:r>
            <a:r>
              <a:rPr lang="en-US" sz="5700" b="1">
                <a:solidFill>
                  <a:srgbClr val="FF0000"/>
                </a:solidFill>
                <a:latin typeface="Arial"/>
                <a:cs typeface="Arial"/>
              </a:rPr>
              <a:t>constraints</a:t>
            </a:r>
          </a:p>
          <a:p>
            <a:pPr defTabSz="868680">
              <a:spcAft>
                <a:spcPts val="600"/>
              </a:spcAft>
            </a:pPr>
            <a:endParaRPr lang="en-US" sz="5700">
              <a:solidFill>
                <a:srgbClr val="105792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747943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53B021B3-DE93-4AB7-8A18-CF5F1CED8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1AF1B5-90B8-4111-9B52-7405283D48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56032"/>
            <a:ext cx="10506456" cy="1014984"/>
          </a:xfrm>
        </p:spPr>
        <p:txBody>
          <a:bodyPr anchor="b">
            <a:normAutofit/>
          </a:bodyPr>
          <a:lstStyle/>
          <a:p>
            <a:r>
              <a:rPr lang="en-US" b="1">
                <a:ea typeface="+mj-lt"/>
                <a:cs typeface="+mj-lt"/>
              </a:rPr>
              <a:t>Data Selection</a:t>
            </a:r>
            <a:endParaRPr lang="en-US">
              <a:ea typeface="+mj-lt"/>
              <a:cs typeface="+mj-lt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1634502"/>
            <a:ext cx="10451592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1538176"/>
            <a:ext cx="1873457" cy="1098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657A00-7CB5-DC4D-C2EE-7EE9494CD3EA}"/>
              </a:ext>
            </a:extLst>
          </p:cNvPr>
          <p:cNvSpPr txBox="1"/>
          <p:nvPr/>
        </p:nvSpPr>
        <p:spPr>
          <a:xfrm>
            <a:off x="6813342" y="3642319"/>
            <a:ext cx="4540458" cy="215680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868680">
              <a:spcAft>
                <a:spcPts val="600"/>
              </a:spcAft>
            </a:pPr>
            <a:r>
              <a:rPr lang="en-US" sz="2660" kern="1200">
                <a:ea typeface="+mn-lt"/>
                <a:cs typeface="+mn-lt"/>
              </a:rPr>
              <a:t>from communities such as False Creek, Kitsilano, and Fairview in the western area of Vancouver, which overall can balance themselves. </a:t>
            </a:r>
            <a:endParaRPr lang="en-US">
              <a:ea typeface="+mn-lt"/>
              <a:cs typeface="+mn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D90068-69A7-8390-4C43-632FA33FE161}"/>
              </a:ext>
            </a:extLst>
          </p:cNvPr>
          <p:cNvSpPr txBox="1"/>
          <p:nvPr/>
        </p:nvSpPr>
        <p:spPr>
          <a:xfrm>
            <a:off x="6653266" y="2163935"/>
            <a:ext cx="4044091" cy="97499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868680">
              <a:spcAft>
                <a:spcPts val="600"/>
              </a:spcAft>
            </a:pPr>
            <a:r>
              <a:rPr lang="en-US" sz="5700" kern="1200">
                <a:solidFill>
                  <a:srgbClr val="105792"/>
                </a:solidFill>
                <a:latin typeface="Arial"/>
                <a:ea typeface="+mn-ea"/>
                <a:cs typeface="Arial"/>
              </a:rPr>
              <a:t> 20 stations</a:t>
            </a:r>
            <a:endParaRPr lang="en-US" sz="6000">
              <a:latin typeface="Arial"/>
              <a:cs typeface="Arial"/>
            </a:endParaRPr>
          </a:p>
        </p:txBody>
      </p:sp>
      <p:pic>
        <p:nvPicPr>
          <p:cNvPr id="10" name="Picture 9" descr="A map with green and white circles&#10;&#10;Description automatically generated">
            <a:extLst>
              <a:ext uri="{FF2B5EF4-FFF2-40B4-BE49-F238E27FC236}">
                <a16:creationId xmlns:a16="http://schemas.microsoft.com/office/drawing/2014/main" id="{B1BC75B3-CCE1-BE5F-FA6E-993412A34D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288" r="91" b="1902"/>
          <a:stretch/>
        </p:blipFill>
        <p:spPr>
          <a:xfrm>
            <a:off x="838200" y="1967638"/>
            <a:ext cx="4956729" cy="4274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4278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53B021B3-DE93-4AB7-8A18-CF5F1CED8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1AF1B5-90B8-4111-9B52-7405283D48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56032"/>
            <a:ext cx="10506456" cy="1014984"/>
          </a:xfrm>
        </p:spPr>
        <p:txBody>
          <a:bodyPr anchor="b">
            <a:normAutofit/>
          </a:bodyPr>
          <a:lstStyle/>
          <a:p>
            <a:r>
              <a:rPr lang="en-US" b="1">
                <a:ea typeface="+mj-lt"/>
                <a:cs typeface="+mj-lt"/>
              </a:rPr>
              <a:t>Data Selection</a:t>
            </a:r>
            <a:endParaRPr lang="en-US">
              <a:ea typeface="+mj-lt"/>
              <a:cs typeface="+mj-lt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1634502"/>
            <a:ext cx="10451592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1538176"/>
            <a:ext cx="1873457" cy="1098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657A00-7CB5-DC4D-C2EE-7EE9494CD3EA}"/>
              </a:ext>
            </a:extLst>
          </p:cNvPr>
          <p:cNvSpPr txBox="1"/>
          <p:nvPr/>
        </p:nvSpPr>
        <p:spPr>
          <a:xfrm>
            <a:off x="840245" y="4117545"/>
            <a:ext cx="4540458" cy="9079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868680">
              <a:spcAft>
                <a:spcPts val="600"/>
              </a:spcAft>
            </a:pPr>
            <a:r>
              <a:rPr lang="en-US" sz="2650" kern="1200">
                <a:ea typeface="+mn-lt"/>
                <a:cs typeface="+mn-lt"/>
              </a:rPr>
              <a:t>which overall can balance themselves. </a:t>
            </a:r>
            <a:endParaRPr lang="en-US" sz="2650">
              <a:ea typeface="+mn-lt"/>
              <a:cs typeface="+mn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D90068-69A7-8390-4C43-632FA33FE161}"/>
              </a:ext>
            </a:extLst>
          </p:cNvPr>
          <p:cNvSpPr txBox="1"/>
          <p:nvPr/>
        </p:nvSpPr>
        <p:spPr>
          <a:xfrm>
            <a:off x="442556" y="2639161"/>
            <a:ext cx="4044091" cy="97499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868680">
              <a:spcAft>
                <a:spcPts val="600"/>
              </a:spcAft>
            </a:pPr>
            <a:r>
              <a:rPr lang="en-US" sz="5700" kern="1200">
                <a:solidFill>
                  <a:srgbClr val="105792"/>
                </a:solidFill>
                <a:latin typeface="Arial"/>
                <a:ea typeface="+mn-ea"/>
                <a:cs typeface="Arial"/>
              </a:rPr>
              <a:t> 20 stations</a:t>
            </a:r>
            <a:endParaRPr lang="en-US" sz="6000">
              <a:latin typeface="Arial"/>
              <a:cs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9155F44-CF73-0729-2926-8283B3D36A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9194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0161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53B021B3-DE93-4AB7-8A18-CF5F1CED8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1AF1B5-90B8-4111-9B52-7405283D48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56032"/>
            <a:ext cx="10506456" cy="1014984"/>
          </a:xfrm>
        </p:spPr>
        <p:txBody>
          <a:bodyPr anchor="b">
            <a:normAutofit/>
          </a:bodyPr>
          <a:lstStyle/>
          <a:p>
            <a:r>
              <a:rPr lang="en-US" b="1">
                <a:latin typeface="Arial"/>
                <a:cs typeface="Times New Roman"/>
              </a:rPr>
              <a:t>Dataset Description</a:t>
            </a:r>
            <a:endParaRPr lang="en-US">
              <a:latin typeface="Arial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1634502"/>
            <a:ext cx="10451592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1538176"/>
            <a:ext cx="1873457" cy="1098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4" name="Content Placeholder 3" descr="A graph of a number of blue and white bars&#10;&#10;Description automatically generated">
            <a:extLst>
              <a:ext uri="{FF2B5EF4-FFF2-40B4-BE49-F238E27FC236}">
                <a16:creationId xmlns:a16="http://schemas.microsoft.com/office/drawing/2014/main" id="{FB6C152A-8C59-B5CF-0A6D-95D2BCF443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260" y="1717794"/>
            <a:ext cx="6139756" cy="489132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55E4B2C-8BF7-B1F4-D80F-238DE638357E}"/>
              </a:ext>
            </a:extLst>
          </p:cNvPr>
          <p:cNvSpPr txBox="1"/>
          <p:nvPr/>
        </p:nvSpPr>
        <p:spPr>
          <a:xfrm>
            <a:off x="1380805" y="6394339"/>
            <a:ext cx="5318274" cy="3477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758952">
              <a:spcAft>
                <a:spcPts val="600"/>
              </a:spcAft>
            </a:pPr>
            <a:r>
              <a:rPr lang="en-US" sz="1660" kern="1200">
                <a:solidFill>
                  <a:schemeClr val="tx1"/>
                </a:solidFill>
                <a:latin typeface="Arial"/>
                <a:ea typeface="+mn-ea"/>
                <a:cs typeface="Times New Roman"/>
              </a:rPr>
              <a:t>Hourly trend of bike usage throughout February</a:t>
            </a:r>
            <a:endParaRPr lang="en-US" sz="2000">
              <a:latin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657A00-7CB5-DC4D-C2EE-7EE9494CD3EA}"/>
              </a:ext>
            </a:extLst>
          </p:cNvPr>
          <p:cNvSpPr txBox="1"/>
          <p:nvPr/>
        </p:nvSpPr>
        <p:spPr>
          <a:xfrm>
            <a:off x="6877216" y="3936798"/>
            <a:ext cx="3961920" cy="13849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758952">
              <a:spcAft>
                <a:spcPts val="600"/>
              </a:spcAft>
            </a:pPr>
            <a:r>
              <a:rPr lang="en-US" sz="2800">
                <a:latin typeface="Arial"/>
                <a:ea typeface="+mn-lt"/>
                <a:cs typeface="+mn-lt"/>
              </a:rPr>
              <a:t>rentals taking place between midnight </a:t>
            </a:r>
            <a:r>
              <a:rPr lang="en-US" sz="2800" kern="1200">
                <a:latin typeface="Arial"/>
                <a:ea typeface="+mn-lt"/>
                <a:cs typeface="+mn-lt"/>
              </a:rPr>
              <a:t>and </a:t>
            </a:r>
            <a:r>
              <a:rPr lang="en-US" sz="2800">
                <a:latin typeface="Arial"/>
                <a:ea typeface="+mn-lt"/>
                <a:cs typeface="+mn-lt"/>
              </a:rPr>
              <a:t>6:00 AM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D90068-69A7-8390-4C43-632FA33FE161}"/>
              </a:ext>
            </a:extLst>
          </p:cNvPr>
          <p:cNvSpPr txBox="1"/>
          <p:nvPr/>
        </p:nvSpPr>
        <p:spPr>
          <a:xfrm>
            <a:off x="6875409" y="3000977"/>
            <a:ext cx="3528799" cy="8507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758952">
              <a:spcAft>
                <a:spcPts val="600"/>
              </a:spcAft>
            </a:pPr>
            <a:r>
              <a:rPr lang="en-US" sz="4980" kern="1200">
                <a:solidFill>
                  <a:srgbClr val="105792"/>
                </a:solidFill>
                <a:latin typeface="Arial"/>
                <a:ea typeface="+mn-ea"/>
                <a:cs typeface="Arial"/>
              </a:rPr>
              <a:t> 2.2%</a:t>
            </a:r>
            <a:r>
              <a:rPr lang="en-US" sz="4980" kern="1200">
                <a:solidFill>
                  <a:srgbClr val="212121"/>
                </a:solidFill>
                <a:latin typeface="Arial"/>
                <a:ea typeface="+mn-ea"/>
                <a:cs typeface="Arial"/>
              </a:rPr>
              <a:t> </a:t>
            </a:r>
            <a:endParaRPr lang="en-US" sz="60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113530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map with points and numbers&#10;&#10;Description automatically generated">
            <a:extLst>
              <a:ext uri="{FF2B5EF4-FFF2-40B4-BE49-F238E27FC236}">
                <a16:creationId xmlns:a16="http://schemas.microsoft.com/office/drawing/2014/main" id="{0482246F-67A9-A595-30D1-477D9ED972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02" b="3634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1AF1B5-90B8-4111-9B52-7405283D48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5309" y="639707"/>
            <a:ext cx="5074045" cy="240337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/>
              <a:t>Example of the </a:t>
            </a:r>
            <a:br>
              <a:rPr lang="en-US" b="1"/>
            </a:br>
            <a:r>
              <a:rPr lang="en-US" b="1"/>
              <a:t>Repositioning Route</a:t>
            </a:r>
            <a:br>
              <a:rPr lang="en-US" sz="3100"/>
            </a:br>
            <a:endParaRPr lang="en-US" sz="31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E56ED7-5616-D2E5-3CED-3C2E2C587AEC}"/>
              </a:ext>
            </a:extLst>
          </p:cNvPr>
          <p:cNvSpPr txBox="1"/>
          <p:nvPr/>
        </p:nvSpPr>
        <p:spPr>
          <a:xfrm>
            <a:off x="7697560" y="3186793"/>
            <a:ext cx="3906610" cy="140807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950">
                <a:solidFill>
                  <a:srgbClr val="105792"/>
                </a:solidFill>
                <a:latin typeface="Arial"/>
                <a:ea typeface="+mn-lt"/>
                <a:cs typeface="+mn-lt"/>
              </a:rPr>
              <a:t>10.3 km</a:t>
            </a:r>
          </a:p>
          <a:p>
            <a:r>
              <a:rPr lang="en-US" sz="3600">
                <a:solidFill>
                  <a:srgbClr val="105792"/>
                </a:solidFill>
                <a:latin typeface="Arial"/>
                <a:ea typeface="+mn-lt"/>
                <a:cs typeface="+mn-lt"/>
              </a:rPr>
              <a:t>On Feb 12, 2024</a:t>
            </a:r>
          </a:p>
        </p:txBody>
      </p:sp>
    </p:spTree>
    <p:extLst>
      <p:ext uri="{BB962C8B-B14F-4D97-AF65-F5344CB8AC3E}">
        <p14:creationId xmlns:p14="http://schemas.microsoft.com/office/powerpoint/2010/main" val="36922126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53B021B3-DE93-4AB7-8A18-CF5F1CED8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1AF1B5-90B8-4111-9B52-7405283D48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56032"/>
            <a:ext cx="10506456" cy="1014984"/>
          </a:xfrm>
        </p:spPr>
        <p:txBody>
          <a:bodyPr anchor="b">
            <a:normAutofit/>
          </a:bodyPr>
          <a:lstStyle/>
          <a:p>
            <a:r>
              <a:rPr lang="en-US" b="1">
                <a:ea typeface="+mj-lt"/>
                <a:cs typeface="+mj-lt"/>
              </a:rPr>
              <a:t>Compared with TSP</a:t>
            </a:r>
            <a:endParaRPr lang="en-US">
              <a:ea typeface="+mj-lt"/>
              <a:cs typeface="+mj-lt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1634502"/>
            <a:ext cx="10451592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1538176"/>
            <a:ext cx="1873457" cy="1098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3" name="Picture 2" descr="A map of a city&#10;&#10;Description automatically generated">
            <a:extLst>
              <a:ext uri="{FF2B5EF4-FFF2-40B4-BE49-F238E27FC236}">
                <a16:creationId xmlns:a16="http://schemas.microsoft.com/office/drawing/2014/main" id="{8CDBC251-3BB2-975F-FC0F-C5610CD8FA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767" r="2889" b="6015"/>
          <a:stretch/>
        </p:blipFill>
        <p:spPr>
          <a:xfrm>
            <a:off x="154749" y="1800823"/>
            <a:ext cx="11839772" cy="5001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4791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0585582-E267-E92B-4C30-A07696DC2023}"/>
              </a:ext>
            </a:extLst>
          </p:cNvPr>
          <p:cNvSpPr txBox="1"/>
          <p:nvPr/>
        </p:nvSpPr>
        <p:spPr>
          <a:xfrm>
            <a:off x="838200" y="1506022"/>
            <a:ext cx="68460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youtu.be</a:t>
            </a:r>
            <a:r>
              <a:rPr lang="en-US" dirty="0">
                <a:hlinkClick r:id="rId2"/>
              </a:rPr>
              <a:t>/JDWyKWyV84g</a:t>
            </a:r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2C8FD452-A976-9068-F056-71FE8938B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Route in Feb13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B7235B2-72AC-8519-3CAA-557F315B35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911" y="1996907"/>
            <a:ext cx="7000301" cy="4495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2716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96B24"/>
      </a:accent1>
      <a:accent2>
        <a:srgbClr val="4EA72E"/>
      </a:accent2>
      <a:accent3>
        <a:srgbClr val="156082"/>
      </a:accent3>
      <a:accent4>
        <a:srgbClr val="0F9ED5"/>
      </a:accent4>
      <a:accent5>
        <a:srgbClr val="A02B93"/>
      </a:accent5>
      <a:accent6>
        <a:srgbClr val="E97132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97E0A228-C590-4D20-B05F-A6BF04A0544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333</Words>
  <Application>Microsoft Macintosh PowerPoint</Application>
  <PresentationFormat>Widescreen</PresentationFormat>
  <Paragraphs>57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Aptos</vt:lpstr>
      <vt:lpstr>Aptos Display</vt:lpstr>
      <vt:lpstr>Arial</vt:lpstr>
      <vt:lpstr>Calibri</vt:lpstr>
      <vt:lpstr>Times New Roman</vt:lpstr>
      <vt:lpstr>Office Theme</vt:lpstr>
      <vt:lpstr>PowerPoint Presentation</vt:lpstr>
      <vt:lpstr>Our problem</vt:lpstr>
      <vt:lpstr>Our Goal:</vt:lpstr>
      <vt:lpstr>Data Selection</vt:lpstr>
      <vt:lpstr>Data Selection</vt:lpstr>
      <vt:lpstr>Dataset Description</vt:lpstr>
      <vt:lpstr>Example of the  Repositioning Route </vt:lpstr>
      <vt:lpstr>Compared with TSP</vt:lpstr>
      <vt:lpstr>Route in Feb13</vt:lpstr>
      <vt:lpstr>Model Formulation</vt:lpstr>
      <vt:lpstr>PowerPoint Presentation</vt:lpstr>
      <vt:lpstr>PowerPoint Presentation</vt:lpstr>
      <vt:lpstr>Explanation on Constraint(9)</vt:lpstr>
      <vt:lpstr>Numerical Analysis</vt:lpstr>
      <vt:lpstr>Numerical Analysis</vt:lpstr>
      <vt:lpstr>Comparative Analysis of Repositioning Routes and TSP Routes</vt:lpstr>
      <vt:lpstr>Comparative Analysis of Repositioning Routes and TSP Routes</vt:lpstr>
      <vt:lpstr>Future works and Discussion- A Multiple-Vans Model </vt:lpstr>
      <vt:lpstr>Q&amp;A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Microsoft Office User</cp:lastModifiedBy>
  <cp:revision>3</cp:revision>
  <dcterms:created xsi:type="dcterms:W3CDTF">2024-04-25T00:28:21Z</dcterms:created>
  <dcterms:modified xsi:type="dcterms:W3CDTF">2024-08-20T07:38:38Z</dcterms:modified>
</cp:coreProperties>
</file>